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4"/>
  </p:sldMasterIdLst>
  <p:notesMasterIdLst>
    <p:notesMasterId r:id="rId16"/>
  </p:notesMasterIdLst>
  <p:handoutMasterIdLst>
    <p:handoutMasterId r:id="rId17"/>
  </p:handoutMasterIdLst>
  <p:sldIdLst>
    <p:sldId id="292" r:id="rId5"/>
    <p:sldId id="295" r:id="rId6"/>
    <p:sldId id="307" r:id="rId7"/>
    <p:sldId id="296" r:id="rId8"/>
    <p:sldId id="297" r:id="rId9"/>
    <p:sldId id="298" r:id="rId10"/>
    <p:sldId id="306" r:id="rId11"/>
    <p:sldId id="291" r:id="rId12"/>
    <p:sldId id="299" r:id="rId13"/>
    <p:sldId id="305" r:id="rId14"/>
    <p:sldId id="293" r:id="rId15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3D92"/>
    <a:srgbClr val="FBFCFC"/>
    <a:srgbClr val="FFFFFF"/>
    <a:srgbClr val="F5F5F5"/>
    <a:srgbClr val="FBFBFB"/>
    <a:srgbClr val="E79130"/>
    <a:srgbClr val="BE551A"/>
    <a:srgbClr val="F3703A"/>
    <a:srgbClr val="BEE2EE"/>
    <a:srgbClr val="59B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210" autoAdjust="0"/>
    <p:restoredTop sz="94639" autoAdjust="0"/>
  </p:normalViewPr>
  <p:slideViewPr>
    <p:cSldViewPr snapToGrid="0">
      <p:cViewPr varScale="1">
        <p:scale>
          <a:sx n="100" d="100"/>
          <a:sy n="100" d="100"/>
        </p:scale>
        <p:origin x="160" y="4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623AA0E9-8CD0-4A6E-A65E-A06028B83F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E2408B-C9AB-4665-AC99-B057BD0A43D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FC0A7B-6666-4F41-AD03-C74B76B10001}" type="datetime1">
              <a:rPr lang="it-IT" smtClean="0"/>
              <a:t>28/10/25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CD1B215-531B-4869-BD98-BD3B1390B1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0B53F21-4D67-455D-8074-E9E6EC26FAC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52858E0-3D38-47B7-97D4-4FE08D90D359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4433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0E367B-2E0B-461C-8280-86016408BD7C}" type="datetime1">
              <a:rPr lang="it-IT" smtClean="0"/>
              <a:pPr/>
              <a:t>28/10/25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84ECAD9-32EE-4091-BDA5-6BD15ACC5E58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106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egnaposto immagine 9">
            <a:extLst>
              <a:ext uri="{FF2B5EF4-FFF2-40B4-BE49-F238E27FC236}">
                <a16:creationId xmlns:a16="http://schemas.microsoft.com/office/drawing/2014/main" id="{D1D313A2-A4D4-40DF-A0C2-C29F6416852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4DB44FF-F9B4-4E5D-9888-DD07079D4562}" type="datetime1">
              <a:rPr lang="it-IT" noProof="0" smtClean="0"/>
              <a:t>28/10/25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212850" y="4508500"/>
            <a:ext cx="511810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/>
              <a:t>Fare clic per modificare lo stile del sottotitolo dello schema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2850" y="2057400"/>
            <a:ext cx="5118100" cy="1929066"/>
          </a:xfrm>
        </p:spPr>
        <p:txBody>
          <a:bodyPr rtlCol="0" anchor="b">
            <a:noAutofit/>
          </a:bodyPr>
          <a:lstStyle>
            <a:lvl1pPr algn="l">
              <a:lnSpc>
                <a:spcPct val="90000"/>
              </a:lnSpc>
              <a:defRPr sz="5400" b="1" spc="-50" baseline="0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672700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2418423A-F070-9E46-5DF3-5FFC12C9860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2106DEA2-E3F0-AEEA-6323-A7D380213756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0E7E95A1-538C-37CE-0423-105154F9F6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786383"/>
            <a:ext cx="3068833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812800"/>
            <a:ext cx="5713841" cy="4868609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092200" y="3043050"/>
            <a:ext cx="3068832" cy="2638359"/>
          </a:xfrm>
        </p:spPr>
        <p:txBody>
          <a:bodyPr lIns="91440" rIns="91440" rtlCol="0">
            <a:normAutofit/>
          </a:bodyPr>
          <a:lstStyle>
            <a:lvl1pPr marL="0" indent="0" rtl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139700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624142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251FC1-1A75-47DA-9A6E-B43CF6E86A62}" type="datetime1">
              <a:rPr lang="it-IT" noProof="0" smtClean="0"/>
              <a:t>28/10/25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cxnSp>
        <p:nvCxnSpPr>
          <p:cNvPr id="15" name="Connecteur droit 19">
            <a:extLst>
              <a:ext uri="{FF2B5EF4-FFF2-40B4-BE49-F238E27FC236}">
                <a16:creationId xmlns:a16="http://schemas.microsoft.com/office/drawing/2014/main" id="{D84C14C5-D99C-45CD-8001-AC745F4FB49B}"/>
              </a:ext>
            </a:extLst>
          </p:cNvPr>
          <p:cNvCxnSpPr>
            <a:cxnSpLocks/>
          </p:cNvCxnSpPr>
          <p:nvPr userDrawn="1"/>
        </p:nvCxnSpPr>
        <p:spPr>
          <a:xfrm flipH="1">
            <a:off x="1092200" y="6446838"/>
            <a:ext cx="1643438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9">
            <a:extLst>
              <a:ext uri="{FF2B5EF4-FFF2-40B4-BE49-F238E27FC236}">
                <a16:creationId xmlns:a16="http://schemas.microsoft.com/office/drawing/2014/main" id="{019842DD-D0AB-4E35-9AB2-7DBB6E266120}"/>
              </a:ext>
            </a:extLst>
          </p:cNvPr>
          <p:cNvCxnSpPr>
            <a:cxnSpLocks/>
          </p:cNvCxnSpPr>
          <p:nvPr userDrawn="1"/>
        </p:nvCxnSpPr>
        <p:spPr>
          <a:xfrm flipH="1">
            <a:off x="8420100" y="6429376"/>
            <a:ext cx="1000462" cy="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9">
            <a:extLst>
              <a:ext uri="{FF2B5EF4-FFF2-40B4-BE49-F238E27FC236}">
                <a16:creationId xmlns:a16="http://schemas.microsoft.com/office/drawing/2014/main" id="{832851A7-B301-4616-9843-9A0D06646DFD}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10765675" y="6446838"/>
            <a:ext cx="407258" cy="6350"/>
          </a:xfrm>
          <a:prstGeom prst="line">
            <a:avLst/>
          </a:prstGeom>
          <a:ln w="285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2">
            <a:extLst>
              <a:ext uri="{FF2B5EF4-FFF2-40B4-BE49-F238E27FC236}">
                <a16:creationId xmlns:a16="http://schemas.microsoft.com/office/drawing/2014/main" id="{82E39F50-459D-C3E1-C6CC-EA208D50E4FE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92083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74319CE-E5CF-4FF9-86AE-7437B4FD3174}" type="datetime1">
              <a:rPr lang="it-IT" noProof="0" smtClean="0"/>
              <a:t>28/10/25</a:t>
            </a:fld>
            <a:endParaRPr lang="it-IT" noProof="0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C7E41FD-853D-F717-1775-E30235610CE8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A909E4F4-6E58-4C99-8FCB-E2B2E6880C4E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AB5AAC35-FC9A-7D6C-E995-70B1B8321543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B8947C3A-81D2-A03E-7BF6-49FB46C37F0C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652D582F-91B7-6EB1-B40E-4A6EAD996F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650827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5671555F-2DFC-47F0-DBB7-C9D4CFB987A9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7" name="Parallelogramma 14">
              <a:extLst>
                <a:ext uri="{FF2B5EF4-FFF2-40B4-BE49-F238E27FC236}">
                  <a16:creationId xmlns:a16="http://schemas.microsoft.com/office/drawing/2014/main" id="{4AC9BAFC-B67E-FCCC-1BBB-B1DE5721C73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0FB7B71-E71A-A43D-D029-E705FD4958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DC51BA7-A5A7-4A7F-A707-DBBDEA7705F3}"/>
              </a:ext>
            </a:extLst>
          </p:cNvPr>
          <p:cNvSpPr/>
          <p:nvPr userDrawn="1"/>
        </p:nvSpPr>
        <p:spPr>
          <a:xfrm>
            <a:off x="0" y="2003424"/>
            <a:ext cx="1036320" cy="18573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D23174BA-29D0-4C1A-95C9-5A86FD25E47A}"/>
              </a:ext>
            </a:extLst>
          </p:cNvPr>
          <p:cNvSpPr/>
          <p:nvPr userDrawn="1"/>
        </p:nvSpPr>
        <p:spPr>
          <a:xfrm>
            <a:off x="5458983" y="377398"/>
            <a:ext cx="571384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82620384-FC06-4245-8A4E-BD9C5C3038C1}" type="datetime1">
              <a:rPr lang="it-IT" noProof="0" smtClean="0"/>
              <a:t>28/10/25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6BC7DA98-7B92-4F45-80F8-1AEF72A601CF}"/>
              </a:ext>
            </a:extLst>
          </p:cNvPr>
          <p:cNvSpPr/>
          <p:nvPr userDrawn="1"/>
        </p:nvSpPr>
        <p:spPr>
          <a:xfrm>
            <a:off x="1078230" y="2003423"/>
            <a:ext cx="3576082" cy="185737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314700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DF96815B-4256-4CE0-9FCF-3A2967CF5792}"/>
              </a:ext>
            </a:extLst>
          </p:cNvPr>
          <p:cNvSpPr/>
          <p:nvPr userDrawn="1"/>
        </p:nvSpPr>
        <p:spPr>
          <a:xfrm>
            <a:off x="1092200" y="993775"/>
            <a:ext cx="1036320" cy="936626"/>
          </a:xfrm>
          <a:prstGeom prst="rect">
            <a:avLst/>
          </a:prstGeom>
          <a:solidFill>
            <a:schemeClr val="tx2">
              <a:lumMod val="20000"/>
              <a:lumOff val="80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DB5FC7EB-9809-9909-8D31-7667D27CFE29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812829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>
            <a:extLst>
              <a:ext uri="{FF2B5EF4-FFF2-40B4-BE49-F238E27FC236}">
                <a16:creationId xmlns:a16="http://schemas.microsoft.com/office/drawing/2014/main" id="{9BC07667-3D77-6EF7-246F-F0E7E9E76BF6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2B17930C-3847-9F26-27A2-EE4E4A962265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0C724DCC-6C89-226F-7AD0-1226D3E15E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458984" y="497808"/>
            <a:ext cx="5713841" cy="4868609"/>
          </a:xfrm>
        </p:spPr>
        <p:txBody>
          <a:bodyPr rtlCol="0" anchor="ctr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997CAA8-247F-493B-9041-1EB41C0713A1}" type="datetime1">
              <a:rPr lang="it-IT" noProof="0" smtClean="0"/>
              <a:t>28/10/25</a:t>
            </a:fld>
            <a:endParaRPr lang="it-IT" noProof="0" dirty="0"/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piè di pagina 2">
            <a:extLst>
              <a:ext uri="{FF2B5EF4-FFF2-40B4-BE49-F238E27FC236}">
                <a16:creationId xmlns:a16="http://schemas.microsoft.com/office/drawing/2014/main" id="{F1E388EF-366D-885A-CF06-6BEFE9E1E7F6}"/>
              </a:ext>
            </a:extLst>
          </p:cNvPr>
          <p:cNvSpPr txBox="1">
            <a:spLocks/>
          </p:cNvSpPr>
          <p:nvPr userDrawn="1"/>
        </p:nvSpPr>
        <p:spPr>
          <a:xfrm>
            <a:off x="216130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l" defTabSz="914400" rtl="0" eaLnBrk="1" latinLnBrk="0" hangingPunct="1">
              <a:defRPr sz="900" kern="1200" cap="all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/>
              <a:t>Direttori del Corso – M. De Luca – M.A. Zappa</a:t>
            </a:r>
            <a:endParaRPr lang="it-IT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7EEC3F92-4A54-DA7A-6F17-53A8870AF276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4EF7AB09-11A1-55CE-B0F1-2BC1CD44CC8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77A4CEA7-018A-963E-FBCC-C6BED07C874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915ACA79-3695-D739-C1D9-69A5F22B6E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43055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FF709F57-FEE0-F7FD-3E3C-251BED19B58E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EBDD05CD-2E8E-1DD1-6F96-82E2EC0B2BCC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CD655102-F5D6-949F-E581-D3EC685F6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84722" y="548355"/>
            <a:ext cx="6054846" cy="634336"/>
          </a:xfrm>
        </p:spPr>
        <p:txBody>
          <a:bodyPr rtlCol="0" anchor="ctr">
            <a:noAutofit/>
          </a:bodyPr>
          <a:lstStyle>
            <a:lvl1pPr>
              <a:lnSpc>
                <a:spcPct val="90000"/>
              </a:lnSpc>
              <a:defRPr sz="36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00833" y="1611313"/>
            <a:ext cx="6072099" cy="3755104"/>
          </a:xfrm>
        </p:spPr>
        <p:txBody>
          <a:bodyPr rtlCol="0" anchor="t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ADCFC264-2C41-457A-9103-DFF5BC066DDD}" type="datetime1">
              <a:rPr lang="it-IT" noProof="0" smtClean="0"/>
              <a:t>28/10/25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654296" cy="58642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6936F244-16B1-DA2A-F8DF-60F1BC1D65D0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7A7A9724-8902-6773-83E8-B1DFC2E443E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82D584EA-4D4C-4BA5-C802-26C086B1459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496DF1F4-DD0D-99DD-56BB-201DCBBB598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10465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2B019930-B47E-D329-19C9-7490B828CAD3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4" name="Parallelogramma 14">
              <a:extLst>
                <a:ext uri="{FF2B5EF4-FFF2-40B4-BE49-F238E27FC236}">
                  <a16:creationId xmlns:a16="http://schemas.microsoft.com/office/drawing/2014/main" id="{7ECB0B23-A808-1046-6965-3506D9AD56C2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A8D4ED4B-6849-A910-856D-3C32E1F58F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18" name="Segnaposto immagine 9">
            <a:extLst>
              <a:ext uri="{FF2B5EF4-FFF2-40B4-BE49-F238E27FC236}">
                <a16:creationId xmlns:a16="http://schemas.microsoft.com/office/drawing/2014/main" id="{4F173117-1383-4956-B947-1EA7A51D0D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541486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68577" y="880375"/>
            <a:ext cx="6054846" cy="634336"/>
          </a:xfrm>
        </p:spPr>
        <p:txBody>
          <a:bodyPr rtlCol="0" anchor="ctr">
            <a:noAutofit/>
          </a:bodyPr>
          <a:lstStyle>
            <a:lvl1pPr algn="ctr">
              <a:lnSpc>
                <a:spcPct val="90000"/>
              </a:lnSpc>
              <a:defRPr sz="3600" b="1" i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BFACEB1B-38C0-4995-A1E2-7B5FD48CA44A}" type="datetime1">
              <a:rPr lang="it-IT" noProof="0" smtClean="0"/>
              <a:t>28/10/25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AF446475-024F-4C71-99D3-501468ACAD11}"/>
              </a:ext>
            </a:extLst>
          </p:cNvPr>
          <p:cNvSpPr/>
          <p:nvPr userDrawn="1"/>
        </p:nvSpPr>
        <p:spPr>
          <a:xfrm>
            <a:off x="5577840" y="0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7676028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473373" y="943430"/>
            <a:ext cx="4699452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FDD649FC-C7F2-4966-B125-333FD0271E55}" type="datetime1">
              <a:rPr lang="it-IT" noProof="0" smtClean="0"/>
              <a:t>28/10/25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F73BF96-A07C-4AAA-A37F-65151BD22A70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40127715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rallelogramma 14">
            <a:extLst>
              <a:ext uri="{FF2B5EF4-FFF2-40B4-BE49-F238E27FC236}">
                <a16:creationId xmlns:a16="http://schemas.microsoft.com/office/drawing/2014/main" id="{BA60C70F-7EE5-4927-B922-88B1C47FADB9}"/>
              </a:ext>
            </a:extLst>
          </p:cNvPr>
          <p:cNvSpPr/>
          <p:nvPr userDrawn="1"/>
        </p:nvSpPr>
        <p:spPr>
          <a:xfrm>
            <a:off x="7448550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648F6D61-9E88-4632-A0A8-CB2E0CC5DEAF}"/>
              </a:ext>
            </a:extLst>
          </p:cNvPr>
          <p:cNvSpPr/>
          <p:nvPr userDrawn="1"/>
        </p:nvSpPr>
        <p:spPr>
          <a:xfrm>
            <a:off x="4654312" y="507333"/>
            <a:ext cx="7537688" cy="48495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 userDrawn="1"/>
        </p:nvSpPr>
        <p:spPr>
          <a:xfrm>
            <a:off x="16" y="0"/>
            <a:ext cx="4654296" cy="58642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200" y="1885125"/>
            <a:ext cx="3068833" cy="2093975"/>
          </a:xfrm>
        </p:spPr>
        <p:txBody>
          <a:bodyPr rtlCol="0" anchor="ctr">
            <a:normAutofit/>
          </a:bodyPr>
          <a:lstStyle>
            <a:lvl1pPr>
              <a:lnSpc>
                <a:spcPct val="90000"/>
              </a:lnSpc>
              <a:defRPr sz="4400" b="1" i="0">
                <a:solidFill>
                  <a:srgbClr val="FFFFFF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518529" y="943430"/>
            <a:ext cx="4654296" cy="3977366"/>
          </a:xfrm>
        </p:spPr>
        <p:txBody>
          <a:bodyPr rtlCol="0"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12" name="Segnaposto data 1">
            <a:extLst>
              <a:ext uri="{FF2B5EF4-FFF2-40B4-BE49-F238E27FC236}">
                <a16:creationId xmlns:a16="http://schemas.microsoft.com/office/drawing/2014/main" id="{F417C55D-4AE8-427B-A32E-9F54E007E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34126" y="6446838"/>
            <a:ext cx="258485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5350E5C9-4822-4828-86B2-BB987B39863B}" type="datetime1">
              <a:rPr lang="it-IT" noProof="0" smtClean="0"/>
              <a:t>28/10/25</a:t>
            </a:fld>
            <a:endParaRPr lang="it-IT" noProof="0" dirty="0"/>
          </a:p>
        </p:txBody>
      </p:sp>
      <p:sp>
        <p:nvSpPr>
          <p:cNvPr id="13" name="Segnaposto piè di pagina 2">
            <a:extLst>
              <a:ext uri="{FF2B5EF4-FFF2-40B4-BE49-F238E27FC236}">
                <a16:creationId xmlns:a16="http://schemas.microsoft.com/office/drawing/2014/main" id="{8C05871B-E916-40A4-B5E3-65C15F5A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4846321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4" name="Segnaposto numero diapositiva 3">
            <a:extLst>
              <a:ext uri="{FF2B5EF4-FFF2-40B4-BE49-F238E27FC236}">
                <a16:creationId xmlns:a16="http://schemas.microsoft.com/office/drawing/2014/main" id="{B45E789F-2E61-4EC0-8973-681625FE5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75670" y="6446838"/>
            <a:ext cx="780010" cy="365125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127F28F-6C7B-471B-9839-EF88426C1976}"/>
              </a:ext>
            </a:extLst>
          </p:cNvPr>
          <p:cNvSpPr/>
          <p:nvPr userDrawn="1"/>
        </p:nvSpPr>
        <p:spPr>
          <a:xfrm>
            <a:off x="4370251" y="2322780"/>
            <a:ext cx="1348378" cy="12186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4986162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003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egnaposto immagine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/>
          </a:solidFill>
        </p:spPr>
        <p:txBody>
          <a:bodyPr lIns="457200" tIns="457200" rtlCol="0"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 algn="ctr">
              <a:defRPr sz="4400" b="1">
                <a:solidFill>
                  <a:srgbClr val="FFFFFF"/>
                </a:solidFill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5A04164A-D1F3-464B-BA5A-A4C4D8F35ADB}" type="datetime1">
              <a:rPr lang="it-IT" noProof="0" smtClean="0"/>
              <a:t>28/10/25</a:t>
            </a:fld>
            <a:endParaRPr lang="it-IT" noProof="0" dirty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B4A4DE4A-F8EF-47D5-8C37-A9021C2BB6A3}"/>
              </a:ext>
            </a:extLst>
          </p:cNvPr>
          <p:cNvSpPr/>
          <p:nvPr userDrawn="1"/>
        </p:nvSpPr>
        <p:spPr>
          <a:xfrm>
            <a:off x="3536950" y="4535901"/>
            <a:ext cx="5118100" cy="12566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98695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9D1554E-7EF2-44AC-BA44-70A2B54D9DB9}" type="datetime1">
              <a:rPr lang="it-IT" noProof="0" smtClean="0"/>
              <a:t>28/10/25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556040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ma 14">
            <a:extLst>
              <a:ext uri="{FF2B5EF4-FFF2-40B4-BE49-F238E27FC236}">
                <a16:creationId xmlns:a16="http://schemas.microsoft.com/office/drawing/2014/main" id="{F5AA8A10-E19C-430B-9D5D-8D12F92BFEC5}"/>
              </a:ext>
            </a:extLst>
          </p:cNvPr>
          <p:cNvSpPr/>
          <p:nvPr userDrawn="1"/>
        </p:nvSpPr>
        <p:spPr>
          <a:xfrm>
            <a:off x="7972121" y="0"/>
            <a:ext cx="2857500" cy="6858000"/>
          </a:xfrm>
          <a:prstGeom prst="parallelogram">
            <a:avLst>
              <a:gd name="adj" fmla="val 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it-IT" noProof="0" dirty="0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A7C93D4F-3003-4D58-9AFB-356A0F800F42}"/>
              </a:ext>
            </a:extLst>
          </p:cNvPr>
          <p:cNvSpPr/>
          <p:nvPr userDrawn="1"/>
        </p:nvSpPr>
        <p:spPr>
          <a:xfrm>
            <a:off x="4961187" y="0"/>
            <a:ext cx="153926" cy="6858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F388D4-15DF-446A-91AA-72876CD48301}" type="datetime1">
              <a:rPr lang="it-IT" noProof="0" smtClean="0"/>
              <a:t>28/10/25</a:t>
            </a:fld>
            <a:endParaRPr lang="it-IT" noProof="0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629400" y="758952"/>
            <a:ext cx="4526280" cy="3227514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6000" b="1" spc="-50" baseline="0">
                <a:solidFill>
                  <a:srgbClr val="013D61"/>
                </a:solidFill>
                <a:latin typeface="+mn-lt"/>
              </a:defRPr>
            </a:lvl1pPr>
          </a:lstStyle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6632171" y="4508500"/>
            <a:ext cx="4526280" cy="1279652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it-IT" noProof="0" dirty="0"/>
              <a:t>Fare clic per modificare lo stile del sottotitolo dello schema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6D3E1BBA-670B-4CAE-B839-50ADB23DDBC6}"/>
              </a:ext>
            </a:extLst>
          </p:cNvPr>
          <p:cNvSpPr/>
          <p:nvPr userDrawn="1"/>
        </p:nvSpPr>
        <p:spPr>
          <a:xfrm>
            <a:off x="4876840" y="0"/>
            <a:ext cx="153926" cy="6858000"/>
          </a:xfrm>
          <a:prstGeom prst="rect">
            <a:avLst/>
          </a:prstGeom>
          <a:solidFill>
            <a:srgbClr val="2E3D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B49A922-E9AC-864A-C0FD-86D75E2B13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7" y="3841"/>
            <a:ext cx="4881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938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1346200"/>
            <a:ext cx="2448033" cy="4530725"/>
          </a:xfrm>
        </p:spPr>
        <p:txBody>
          <a:bodyPr vert="eaVert"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1092200" y="1346200"/>
            <a:ext cx="7480300" cy="4530723"/>
          </a:xfrm>
        </p:spPr>
        <p:txBody>
          <a:bodyPr vert="eaVert" lIns="45720" tIns="0" rIns="45720" bIns="0"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82CFE1-3316-4B70-89C0-454FCB2AAF53}" type="datetime1">
              <a:rPr lang="it-IT" noProof="0" smtClean="0"/>
              <a:t>28/10/25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6B443CC6-CDCA-4595-ADAE-DCB961FF1A8E}"/>
              </a:ext>
            </a:extLst>
          </p:cNvPr>
          <p:cNvSpPr/>
          <p:nvPr userDrawn="1"/>
        </p:nvSpPr>
        <p:spPr>
          <a:xfrm rot="16200000">
            <a:off x="8871481" y="-146580"/>
            <a:ext cx="1036320" cy="13294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940687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542C42-F0C8-417A-980A-09B6C1CD6C24}" type="datetime1">
              <a:rPr lang="it-IT" noProof="0" smtClean="0"/>
              <a:t>28/10/25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3192690B-F0F1-05EE-C428-3AAA2F362F65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683888F4-0FA7-5D55-0AE0-C664E73F9EA7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ED9A453-B0F3-88AD-3B39-D56D635EFD98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98033E15-A12A-6594-130E-80F0CD01F2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827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1CCF69A2-C197-BA82-4951-CA51653F0E51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5" name="Parallelogramma 14">
              <a:extLst>
                <a:ext uri="{FF2B5EF4-FFF2-40B4-BE49-F238E27FC236}">
                  <a16:creationId xmlns:a16="http://schemas.microsoft.com/office/drawing/2014/main" id="{C7AFB1F7-9EFC-07A2-E97E-943708F49EC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7D327C5E-9E84-FB89-BB3C-07998D27978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1D72669-6745-4AA0-A173-7F6CEB97CF08}" type="datetime1">
              <a:rPr lang="it-IT" noProof="0" smtClean="0"/>
              <a:t>28/10/25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3119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2451099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641599" y="3746500"/>
            <a:ext cx="8331202" cy="1308100"/>
          </a:xfrm>
        </p:spPr>
        <p:txBody>
          <a:bodyPr rtlCol="0" anchor="b" anchorCtr="0">
            <a:noAutofit/>
          </a:bodyPr>
          <a:lstStyle>
            <a:lvl1pPr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26416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7528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D9EA996D-4047-F110-2CA6-C8971FCA83F7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45484F79-E4D3-53F6-36D8-4C5C0DEE1B9E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6" name="Rettangolo 15">
              <a:extLst>
                <a:ext uri="{FF2B5EF4-FFF2-40B4-BE49-F238E27FC236}">
                  <a16:creationId xmlns:a16="http://schemas.microsoft.com/office/drawing/2014/main" id="{7AF5567F-566E-277B-3C1B-A7EC75968769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CEB6C800-DA9E-A4C9-4124-EA6328801F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69842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estazione della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081A99FD-A18D-4AC6-92B0-69E29E35743B}" type="datetime1">
              <a:rPr lang="it-IT" noProof="0" smtClean="0"/>
              <a:t>28/10/25</a:t>
            </a:fld>
            <a:endParaRPr lang="it-IT" noProof="0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1" name="Segnaposto numero diapositiva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12" name="Segnaposto immagine 9">
            <a:extLst>
              <a:ext uri="{FF2B5EF4-FFF2-40B4-BE49-F238E27FC236}">
                <a16:creationId xmlns:a16="http://schemas.microsoft.com/office/drawing/2014/main" id="{E76B772A-7600-4ECE-B5A2-34827D4C71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 rtlCol="0"/>
          <a:lstStyle/>
          <a:p>
            <a:pPr rtl="0"/>
            <a:r>
              <a:rPr lang="it-IT" noProof="0"/>
              <a:t>Fare clic sull'icona per inserire un'immagine</a:t>
            </a:r>
            <a:endParaRPr lang="it-IT" noProof="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3820398-8D1F-4543-ABA0-7A67C38769B3}"/>
              </a:ext>
            </a:extLst>
          </p:cNvPr>
          <p:cNvSpPr/>
          <p:nvPr userDrawn="1"/>
        </p:nvSpPr>
        <p:spPr>
          <a:xfrm>
            <a:off x="1735138" y="3568700"/>
            <a:ext cx="8721725" cy="23082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 rtl="0"/>
            <a:endParaRPr lang="it-IT" sz="1400" noProof="0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0399" y="3746500"/>
            <a:ext cx="8331202" cy="1308100"/>
          </a:xfrm>
        </p:spPr>
        <p:txBody>
          <a:bodyPr rtlCol="0" anchor="b" anchorCtr="0">
            <a:noAutofit/>
          </a:bodyPr>
          <a:lstStyle>
            <a:lvl1pPr algn="ctr">
              <a:lnSpc>
                <a:spcPct val="90000"/>
              </a:lnSpc>
              <a:defRPr sz="4800" b="1">
                <a:solidFill>
                  <a:schemeClr val="bg1"/>
                </a:solidFill>
                <a:latin typeface="+mn-lt"/>
              </a:defRPr>
            </a:lvl1pPr>
          </a:lstStyle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930400" y="5219700"/>
            <a:ext cx="8331201" cy="586740"/>
          </a:xfrm>
        </p:spPr>
        <p:txBody>
          <a:bodyPr lIns="91440" rIns="91440" rtlCol="0" anchor="t" anchorCtr="0">
            <a:normAutofit/>
          </a:bodyPr>
          <a:lstStyle>
            <a:lvl1pPr marL="0" indent="0" algn="ctr">
              <a:buNone/>
              <a:defRPr sz="2400" cap="all" spc="200" baseline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45757C57-BBBA-44C6-9A4D-12F5D1E400AA}"/>
              </a:ext>
            </a:extLst>
          </p:cNvPr>
          <p:cNvSpPr/>
          <p:nvPr userDrawn="1"/>
        </p:nvSpPr>
        <p:spPr>
          <a:xfrm>
            <a:off x="3536950" y="3469101"/>
            <a:ext cx="5118100" cy="12566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E34F9DA6-2E1F-35EE-F5BC-AE7D33A64354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09D3B8B2-D71C-EF3D-506A-2A57F7BD29A1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8A5D1CF0-1D2B-A1C0-45F2-0A6FF78050E6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9BE25E09-1F98-F881-F19B-829F52969B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648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3B79944-34CF-4A72-AC1B-909189585767}" type="datetime1">
              <a:rPr lang="it-IT" noProof="0" smtClean="0"/>
              <a:t>28/10/25</a:t>
            </a:fld>
            <a:endParaRPr lang="it-IT" noProof="0" dirty="0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5" name="Gruppo 4">
            <a:extLst>
              <a:ext uri="{FF2B5EF4-FFF2-40B4-BE49-F238E27FC236}">
                <a16:creationId xmlns:a16="http://schemas.microsoft.com/office/drawing/2014/main" id="{95A08AA0-3B13-6134-3D6B-3A364C13954C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6F77EB52-892A-0092-6498-F8B104F1C7A9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D2A55855-B5DC-CAD4-E6F6-BC1ABAE5E3A5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B521CE2C-F458-53E6-15A4-3DDF32EA67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7972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 algn="l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1186731" y="2958274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Autofit/>
          </a:bodyPr>
          <a:lstStyle>
            <a:lvl1pPr marL="0" indent="0">
              <a:buNone/>
              <a:defRPr sz="24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605395" y="2958273"/>
            <a:ext cx="4639736" cy="2910821"/>
          </a:xfrm>
        </p:spPr>
        <p:txBody>
          <a:bodyPr rtlCol="0"/>
          <a:lstStyle/>
          <a:p>
            <a:pPr lvl="0" rtl="0"/>
            <a:r>
              <a:rPr lang="it-IT" noProof="0"/>
              <a:t>Fare clic per modificare gli stili del testo dello schema</a:t>
            </a:r>
          </a:p>
          <a:p>
            <a:pPr lvl="1" rtl="0"/>
            <a:r>
              <a:rPr lang="it-IT" noProof="0"/>
              <a:t>Secondo livello</a:t>
            </a:r>
          </a:p>
          <a:p>
            <a:pPr lvl="2" rtl="0"/>
            <a:r>
              <a:rPr lang="it-IT" noProof="0"/>
              <a:t>Terzo livello</a:t>
            </a:r>
          </a:p>
          <a:p>
            <a:pPr lvl="3" rtl="0"/>
            <a:r>
              <a:rPr lang="it-IT" noProof="0"/>
              <a:t>Quarto livello</a:t>
            </a:r>
          </a:p>
          <a:p>
            <a:pPr lvl="4" rtl="0"/>
            <a:r>
              <a:rPr lang="it-IT" noProof="0"/>
              <a:t>Quinto livello</a:t>
            </a:r>
            <a:endParaRPr lang="it-IT" noProof="0" dirty="0"/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AAF3A87-C769-4508-A602-98056DD906C2}" type="datetime1">
              <a:rPr lang="it-IT" noProof="0" smtClean="0"/>
              <a:t>28/10/25</a:t>
            </a:fld>
            <a:endParaRPr lang="it-IT" noProof="0" dirty="0"/>
          </a:p>
        </p:txBody>
      </p:sp>
      <p:sp>
        <p:nvSpPr>
          <p:cNvPr id="11" name="Segnaposto piè di pagina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7C265325-6F9C-85D0-B0E3-B67B79A71EFB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0F8495D8-D76B-C6E5-2386-59639E58D398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EE2559C6-9DA2-3A38-C40B-D414A5CFA47E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4AD1E231-96D8-8062-91A5-4288B1B3A5C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95941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it-IT" noProof="0"/>
              <a:t>Fare clic per modificare lo stile del titolo dello schema</a:t>
            </a:r>
            <a:endParaRPr lang="it-IT" noProof="0" dirty="0"/>
          </a:p>
        </p:txBody>
      </p:sp>
      <p:sp>
        <p:nvSpPr>
          <p:cNvPr id="6" name="Segnaposto data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F1DB439-C8A9-45DF-AFF2-9EFA3E72C152}" type="datetime1">
              <a:rPr lang="it-IT" noProof="0" smtClean="0"/>
              <a:t>28/10/25</a:t>
            </a:fld>
            <a:endParaRPr lang="it-IT" noProof="0" dirty="0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it-IT" noProof="0" smtClean="0"/>
              <a:t>‹N›</a:t>
            </a:fld>
            <a:endParaRPr lang="it-IT" noProof="0" dirty="0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3BF1989-943E-5095-52C1-5D54A4F57E6A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DB00B3A-C73C-FEF7-D0EA-50032E3A0EDB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1B142B75-6E1A-3326-7672-BF16E2BEC6CD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1CDA020C-77E6-4573-D69A-C399851DF6E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0013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o 19">
            <a:extLst>
              <a:ext uri="{FF2B5EF4-FFF2-40B4-BE49-F238E27FC236}">
                <a16:creationId xmlns:a16="http://schemas.microsoft.com/office/drawing/2014/main" id="{19B7BF6A-3EF9-279C-05CD-62BA2EE27242}"/>
              </a:ext>
            </a:extLst>
          </p:cNvPr>
          <p:cNvGrpSpPr/>
          <p:nvPr userDrawn="1"/>
        </p:nvGrpSpPr>
        <p:grpSpPr>
          <a:xfrm>
            <a:off x="0" y="6133244"/>
            <a:ext cx="12192000" cy="714133"/>
            <a:chOff x="0" y="6133244"/>
            <a:chExt cx="12192000" cy="714133"/>
          </a:xfrm>
        </p:grpSpPr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id="{DFAB8DF2-5E8E-AAC9-5CFB-04F9609C1AF6}"/>
                </a:ext>
              </a:extLst>
            </p:cNvPr>
            <p:cNvSpPr/>
            <p:nvPr userDrawn="1"/>
          </p:nvSpPr>
          <p:spPr>
            <a:xfrm rot="16200000">
              <a:off x="6073140" y="60104"/>
              <a:ext cx="45719" cy="121920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D1867750-EA89-EFEA-40CB-4FA8E18FEF5A}"/>
                </a:ext>
              </a:extLst>
            </p:cNvPr>
            <p:cNvSpPr/>
            <p:nvPr userDrawn="1"/>
          </p:nvSpPr>
          <p:spPr>
            <a:xfrm rot="16200000">
              <a:off x="6044046" y="130762"/>
              <a:ext cx="103910" cy="12191999"/>
            </a:xfrm>
            <a:prstGeom prst="rect">
              <a:avLst/>
            </a:prstGeom>
            <a:solidFill>
              <a:srgbClr val="2E3D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5C1440DD-F731-6E48-65CC-2D288A20D2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278417"/>
              <a:ext cx="12192000" cy="568960"/>
            </a:xfrm>
            <a:prstGeom prst="rect">
              <a:avLst/>
            </a:prstGeom>
          </p:spPr>
        </p:pic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6C7DC939-7217-A60C-AAE6-CFC9326765EE}"/>
              </a:ext>
            </a:extLst>
          </p:cNvPr>
          <p:cNvGrpSpPr/>
          <p:nvPr userDrawn="1"/>
        </p:nvGrpSpPr>
        <p:grpSpPr>
          <a:xfrm>
            <a:off x="8166735" y="10623"/>
            <a:ext cx="2857500" cy="6119550"/>
            <a:chOff x="4425159" y="10623"/>
            <a:chExt cx="2857500" cy="6119550"/>
          </a:xfrm>
        </p:grpSpPr>
        <p:sp>
          <p:nvSpPr>
            <p:cNvPr id="6" name="Parallelogramma 14">
              <a:extLst>
                <a:ext uri="{FF2B5EF4-FFF2-40B4-BE49-F238E27FC236}">
                  <a16:creationId xmlns:a16="http://schemas.microsoft.com/office/drawing/2014/main" id="{AF082EE3-41AA-4817-A1CC-C33DDB8F675F}"/>
                </a:ext>
              </a:extLst>
            </p:cNvPr>
            <p:cNvSpPr/>
            <p:nvPr userDrawn="1"/>
          </p:nvSpPr>
          <p:spPr>
            <a:xfrm>
              <a:off x="4425159" y="10623"/>
              <a:ext cx="2857500" cy="6119550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DCCC9D6E-2F2B-2AA8-15B1-DBEAB565E16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25164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507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16548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it-IT" noProof="0" dirty="0"/>
              <a:t>Fare clic per modificare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8341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2CA46E8E-89D0-493E-ABBF-B63A9C819C41}" type="datetime1">
              <a:rPr lang="it-IT" noProof="0" smtClean="0"/>
              <a:t>28/10/25</a:t>
            </a:fld>
            <a:endParaRPr lang="it-IT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48463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it-IT" noProof="0" dirty="0"/>
              <a:t>Piè di pagina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375670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3A98EE3D-8CD1-4C3F-BD1C-C98C9596463C}" type="slidenum">
              <a:rPr lang="it-IT" noProof="0" smtClean="0"/>
              <a:pPr/>
              <a:t>‹N›</a:t>
            </a:fld>
            <a:endParaRPr lang="it-IT" noProof="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0F25E55C-1C16-46C6-B789-A4B2BCEF8F86}"/>
              </a:ext>
            </a:extLst>
          </p:cNvPr>
          <p:cNvSpPr/>
          <p:nvPr userDrawn="1"/>
        </p:nvSpPr>
        <p:spPr>
          <a:xfrm>
            <a:off x="0" y="1011981"/>
            <a:ext cx="1036320" cy="685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E5BF0961-A70C-D79A-DF8E-DE4FF7A0A45D}"/>
              </a:ext>
            </a:extLst>
          </p:cNvPr>
          <p:cNvGrpSpPr/>
          <p:nvPr userDrawn="1"/>
        </p:nvGrpSpPr>
        <p:grpSpPr>
          <a:xfrm>
            <a:off x="8166735" y="10622"/>
            <a:ext cx="2857500" cy="6847377"/>
            <a:chOff x="8166735" y="10622"/>
            <a:chExt cx="2857500" cy="6847377"/>
          </a:xfrm>
        </p:grpSpPr>
        <p:sp>
          <p:nvSpPr>
            <p:cNvPr id="9" name="Parallelogramma 14">
              <a:extLst>
                <a:ext uri="{FF2B5EF4-FFF2-40B4-BE49-F238E27FC236}">
                  <a16:creationId xmlns:a16="http://schemas.microsoft.com/office/drawing/2014/main" id="{F0532277-D603-17CA-7706-8AFB3C60BD4D}"/>
                </a:ext>
              </a:extLst>
            </p:cNvPr>
            <p:cNvSpPr/>
            <p:nvPr userDrawn="1"/>
          </p:nvSpPr>
          <p:spPr>
            <a:xfrm>
              <a:off x="8166735" y="10622"/>
              <a:ext cx="2857500" cy="6847377"/>
            </a:xfrm>
            <a:prstGeom prst="parallelogram">
              <a:avLst>
                <a:gd name="adj" fmla="val 0"/>
              </a:avLst>
            </a:prstGeom>
            <a:solidFill>
              <a:srgbClr val="FBFCF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65EBDA1-EBE9-0CCF-A58A-C842DB8BEE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166740" y="580196"/>
              <a:ext cx="2831281" cy="49296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90285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8" r:id="rId2"/>
    <p:sldLayoutId id="2147483707" r:id="rId3"/>
    <p:sldLayoutId id="2147483708" r:id="rId4"/>
    <p:sldLayoutId id="2147483719" r:id="rId5"/>
    <p:sldLayoutId id="2147483709" r:id="rId6"/>
    <p:sldLayoutId id="2147483716" r:id="rId7"/>
    <p:sldLayoutId id="2147483710" r:id="rId8"/>
    <p:sldLayoutId id="2147483711" r:id="rId9"/>
    <p:sldLayoutId id="2147483712" r:id="rId10"/>
    <p:sldLayoutId id="2147483727" r:id="rId11"/>
    <p:sldLayoutId id="2147483720" r:id="rId12"/>
    <p:sldLayoutId id="2147483721" r:id="rId13"/>
    <p:sldLayoutId id="2147483725" r:id="rId14"/>
    <p:sldLayoutId id="2147483726" r:id="rId15"/>
    <p:sldLayoutId id="2147483722" r:id="rId16"/>
    <p:sldLayoutId id="2147483723" r:id="rId17"/>
    <p:sldLayoutId id="2147483715" r:id="rId18"/>
    <p:sldLayoutId id="2147483713" r:id="rId19"/>
    <p:sldLayoutId id="2147483714" r:id="rId2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spc="-50" baseline="0">
          <a:solidFill>
            <a:schemeClr val="tx1">
              <a:lumMod val="75000"/>
              <a:lumOff val="25000"/>
            </a:schemeClr>
          </a:solidFill>
          <a:latin typeface="+mn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Wingdings" panose="05000000000000000000" pitchFamily="2" charset="2"/>
        <a:buChar char="§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" panose="05000000000000000000" pitchFamily="2" charset="2"/>
        <a:buChar char="§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87" userDrawn="1">
          <p15:clr>
            <a:srgbClr val="F26B43"/>
          </p15:clr>
        </p15:guide>
        <p15:guide id="2" pos="688" userDrawn="1">
          <p15:clr>
            <a:srgbClr val="F26B43"/>
          </p15:clr>
        </p15:guide>
        <p15:guide id="3" pos="7038" userDrawn="1">
          <p15:clr>
            <a:srgbClr val="F26B43"/>
          </p15:clr>
        </p15:guide>
        <p15:guide id="4" orient="horz" pos="3702" userDrawn="1">
          <p15:clr>
            <a:srgbClr val="F26B43"/>
          </p15:clr>
        </p15:guide>
        <p15:guide id="5" orient="horz" pos="406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55021" y="947651"/>
            <a:ext cx="5867161" cy="3111969"/>
          </a:xfrm>
        </p:spPr>
        <p:txBody>
          <a:bodyPr>
            <a:noAutofit/>
          </a:bodyPr>
          <a:lstStyle/>
          <a:p>
            <a:r>
              <a:rPr lang="it-IT" sz="3600" dirty="0">
                <a:solidFill>
                  <a:srgbClr val="2E3D92"/>
                </a:solidFill>
              </a:rPr>
              <a:t>CONFRONTO RETROSPETTIVO CASO-CONTROLLO TRA SLEEVE GASTRECTOMY TOTALMENTE ROBOTICA E LAPAROSCOPICA DURANTE LA CURVA DI APPRENDIMENTO</a:t>
            </a:r>
          </a:p>
        </p:txBody>
      </p:sp>
      <p:sp>
        <p:nvSpPr>
          <p:cNvPr id="4" name="Sottotitolo 3">
            <a:extLst>
              <a:ext uri="{FF2B5EF4-FFF2-40B4-BE49-F238E27FC236}">
                <a16:creationId xmlns:a16="http://schemas.microsoft.com/office/drawing/2014/main" id="{91A9603A-D223-47EF-B35B-86424F3280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55021" y="4351282"/>
            <a:ext cx="4958255" cy="2081049"/>
          </a:xfrm>
        </p:spPr>
        <p:txBody>
          <a:bodyPr>
            <a:noAutofit/>
          </a:bodyPr>
          <a:lstStyle/>
          <a:p>
            <a:r>
              <a:rPr lang="it-IT" sz="2000" b="1" dirty="0">
                <a:solidFill>
                  <a:srgbClr val="E79130"/>
                </a:solidFill>
              </a:rPr>
              <a:t>Tommaso d’</a:t>
            </a:r>
            <a:r>
              <a:rPr lang="it-IT" sz="2000" b="1" dirty="0" err="1">
                <a:solidFill>
                  <a:srgbClr val="E79130"/>
                </a:solidFill>
              </a:rPr>
              <a:t>ambruosio</a:t>
            </a:r>
            <a:endParaRPr lang="it-IT" sz="2000" b="1" dirty="0">
              <a:solidFill>
                <a:srgbClr val="E79130"/>
              </a:solidFill>
            </a:endParaRPr>
          </a:p>
          <a:p>
            <a:r>
              <a:rPr lang="it-IT" sz="2000" b="1" dirty="0">
                <a:solidFill>
                  <a:srgbClr val="E79130"/>
                </a:solidFill>
              </a:rPr>
              <a:t>Specializzando in chirurgia generale</a:t>
            </a:r>
          </a:p>
          <a:p>
            <a:r>
              <a:rPr lang="it-IT" sz="2000" b="1" dirty="0">
                <a:solidFill>
                  <a:srgbClr val="E79130"/>
                </a:solidFill>
              </a:rPr>
              <a:t>Università degli studi di </a:t>
            </a:r>
            <a:r>
              <a:rPr lang="it-IT" sz="2000" b="1" dirty="0" err="1">
                <a:solidFill>
                  <a:srgbClr val="E79130"/>
                </a:solidFill>
              </a:rPr>
              <a:t>napoli</a:t>
            </a:r>
            <a:r>
              <a:rPr lang="it-IT" sz="2000" b="1" dirty="0">
                <a:solidFill>
                  <a:srgbClr val="E79130"/>
                </a:solidFill>
              </a:rPr>
              <a:t> </a:t>
            </a:r>
            <a:r>
              <a:rPr lang="it-IT" sz="2000" b="1" dirty="0" err="1">
                <a:solidFill>
                  <a:srgbClr val="E79130"/>
                </a:solidFill>
              </a:rPr>
              <a:t>federico</a:t>
            </a:r>
            <a:r>
              <a:rPr lang="it-IT" sz="2000" b="1" dirty="0">
                <a:solidFill>
                  <a:srgbClr val="E79130"/>
                </a:solidFill>
              </a:rPr>
              <a:t> ii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2D48F58-37CF-D480-6D50-150DF570D973}"/>
              </a:ext>
            </a:extLst>
          </p:cNvPr>
          <p:cNvSpPr txBox="1"/>
          <p:nvPr/>
        </p:nvSpPr>
        <p:spPr>
          <a:xfrm>
            <a:off x="185195" y="56021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115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45023C-4024-0CD2-37C4-9FC9CD061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2E3D92"/>
                </a:solidFill>
              </a:rPr>
              <a:t>Conclusioni 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ED20E44-AE69-464F-BAE9-855DECC277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021565"/>
            <a:ext cx="10058400" cy="3790910"/>
          </a:xfrm>
        </p:spPr>
        <p:txBody>
          <a:bodyPr/>
          <a:lstStyle/>
          <a:p>
            <a:r>
              <a:rPr lang="it-IT" dirty="0">
                <a:solidFill>
                  <a:srgbClr val="2E3D92"/>
                </a:solidFill>
              </a:rPr>
              <a:t>La </a:t>
            </a:r>
            <a:r>
              <a:rPr lang="it-IT" b="1" dirty="0">
                <a:solidFill>
                  <a:srgbClr val="2E3D92"/>
                </a:solidFill>
              </a:rPr>
              <a:t>RSG durante la curva di apprendimento</a:t>
            </a:r>
            <a:r>
              <a:rPr lang="it-IT" dirty="0">
                <a:solidFill>
                  <a:srgbClr val="2E3D92"/>
                </a:solidFill>
              </a:rPr>
              <a:t> è </a:t>
            </a:r>
            <a:r>
              <a:rPr lang="it-IT" b="1" dirty="0">
                <a:solidFill>
                  <a:srgbClr val="2E3D92"/>
                </a:solidFill>
              </a:rPr>
              <a:t>sicura e  riproducibile</a:t>
            </a:r>
            <a:r>
              <a:rPr lang="it-IT" dirty="0">
                <a:solidFill>
                  <a:srgbClr val="2E3D92"/>
                </a:solidFill>
              </a:rPr>
              <a:t>, con risultati </a:t>
            </a:r>
            <a:r>
              <a:rPr lang="it-IT" dirty="0" err="1">
                <a:solidFill>
                  <a:srgbClr val="2E3D92"/>
                </a:solidFill>
              </a:rPr>
              <a:t>perioperatori</a:t>
            </a:r>
            <a:r>
              <a:rPr lang="it-IT" dirty="0">
                <a:solidFill>
                  <a:srgbClr val="2E3D92"/>
                </a:solidFill>
              </a:rPr>
              <a:t> sovrapponibili alla LSG.</a:t>
            </a:r>
          </a:p>
          <a:p>
            <a:r>
              <a:rPr lang="it-IT" dirty="0">
                <a:solidFill>
                  <a:srgbClr val="2E3D92"/>
                </a:solidFill>
              </a:rPr>
              <a:t>Il </a:t>
            </a:r>
            <a:r>
              <a:rPr lang="it-IT" b="1" dirty="0">
                <a:solidFill>
                  <a:srgbClr val="2E3D92"/>
                </a:solidFill>
              </a:rPr>
              <a:t>tempo operatorio più lungo</a:t>
            </a:r>
            <a:r>
              <a:rPr lang="it-IT" dirty="0">
                <a:solidFill>
                  <a:srgbClr val="2E3D92"/>
                </a:solidFill>
              </a:rPr>
              <a:t> è dovuto principalmente alla fase di docking e può diventare comparabile  una volta raggiunto il plateau della curva di apprendimento.</a:t>
            </a:r>
          </a:p>
          <a:p>
            <a:r>
              <a:rPr lang="it-IT" b="1" dirty="0">
                <a:solidFill>
                  <a:srgbClr val="2E3D92"/>
                </a:solidFill>
              </a:rPr>
              <a:t>Età , </a:t>
            </a:r>
            <a:r>
              <a:rPr lang="it-IT" b="1" dirty="0" err="1">
                <a:solidFill>
                  <a:srgbClr val="2E3D92"/>
                </a:solidFill>
              </a:rPr>
              <a:t>bmi</a:t>
            </a:r>
            <a:r>
              <a:rPr lang="it-IT" b="1" dirty="0">
                <a:solidFill>
                  <a:srgbClr val="2E3D92"/>
                </a:solidFill>
              </a:rPr>
              <a:t> e sesso </a:t>
            </a:r>
            <a:r>
              <a:rPr lang="it-IT" dirty="0">
                <a:solidFill>
                  <a:srgbClr val="2E3D92"/>
                </a:solidFill>
              </a:rPr>
              <a:t>non sono utili criteri di scelta tra i due approcci </a:t>
            </a:r>
          </a:p>
          <a:p>
            <a:r>
              <a:rPr lang="it-IT" dirty="0">
                <a:solidFill>
                  <a:srgbClr val="2E3D92"/>
                </a:solidFill>
              </a:rPr>
              <a:t>Sono necessari </a:t>
            </a:r>
            <a:r>
              <a:rPr lang="it-IT" b="1" dirty="0">
                <a:solidFill>
                  <a:srgbClr val="2E3D92"/>
                </a:solidFill>
              </a:rPr>
              <a:t>studi multicentrici prospettici</a:t>
            </a:r>
            <a:r>
              <a:rPr lang="it-IT" dirty="0">
                <a:solidFill>
                  <a:srgbClr val="2E3D92"/>
                </a:solidFill>
              </a:rPr>
              <a:t> con campioni più ampi per confermare questi risultati, analizzare i </a:t>
            </a:r>
            <a:r>
              <a:rPr lang="it-IT" b="1" dirty="0">
                <a:solidFill>
                  <a:srgbClr val="2E3D92"/>
                </a:solidFill>
              </a:rPr>
              <a:t>costi</a:t>
            </a:r>
            <a:r>
              <a:rPr lang="it-IT" dirty="0">
                <a:solidFill>
                  <a:srgbClr val="2E3D92"/>
                </a:solidFill>
              </a:rPr>
              <a:t> e valutare l’impatto sul </a:t>
            </a:r>
            <a:r>
              <a:rPr lang="it-IT" b="1" dirty="0">
                <a:solidFill>
                  <a:srgbClr val="2E3D92"/>
                </a:solidFill>
              </a:rPr>
              <a:t>training dei giovani chirurghi</a:t>
            </a:r>
            <a:endParaRPr lang="en-US" dirty="0">
              <a:solidFill>
                <a:srgbClr val="2E3D92"/>
              </a:solidFill>
            </a:endParaRPr>
          </a:p>
          <a:p>
            <a:endParaRPr lang="en-US" dirty="0">
              <a:solidFill>
                <a:srgbClr val="2E3D92"/>
              </a:solidFill>
            </a:endParaRPr>
          </a:p>
          <a:p>
            <a:endParaRPr lang="en-US" dirty="0">
              <a:solidFill>
                <a:srgbClr val="2E3D92"/>
              </a:solidFill>
            </a:endParaRPr>
          </a:p>
          <a:p>
            <a:endParaRPr lang="en-US" dirty="0">
              <a:solidFill>
                <a:srgbClr val="2E3D92"/>
              </a:solidFill>
            </a:endParaRPr>
          </a:p>
          <a:p>
            <a:endParaRPr lang="en-US" dirty="0">
              <a:solidFill>
                <a:srgbClr val="2E3D92"/>
              </a:solidFill>
            </a:endParaRPr>
          </a:p>
          <a:p>
            <a:endParaRPr lang="it-IT" dirty="0">
              <a:solidFill>
                <a:srgbClr val="2E3D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912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7F1CCB64-8231-435F-87C9-78C908E3938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7455455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olo 6">
            <a:extLst>
              <a:ext uri="{FF2B5EF4-FFF2-40B4-BE49-F238E27FC236}">
                <a16:creationId xmlns:a16="http://schemas.microsoft.com/office/drawing/2014/main" id="{BA94A70E-E129-75C6-7479-B78BA499A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2E3D92"/>
                </a:solidFill>
              </a:rPr>
              <a:t>INTRODUZIONE 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6366064B-7D63-A126-47ED-E5B57585DB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777" y="1747994"/>
            <a:ext cx="686909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latin typeface="-webkit-standard"/>
              </a:rPr>
              <a:t>La sleeve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rgbClr val="2E3D92"/>
                </a:solidFill>
                <a:effectLst/>
                <a:latin typeface="-webkit-standard"/>
              </a:rPr>
              <a:t>gastrectomy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latin typeface="-webkit-standard"/>
              </a:rPr>
              <a:t> rappresenta oggi </a:t>
            </a:r>
            <a:r>
              <a:rPr lang="it-IT" altLang="it-IT" dirty="0">
                <a:solidFill>
                  <a:srgbClr val="2E3D92"/>
                </a:solidFill>
                <a:latin typeface="-webkit-standard"/>
              </a:rPr>
              <a:t>una delle 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latin typeface="-webkit-standard"/>
              </a:rPr>
              <a:t> procedur</a:t>
            </a:r>
            <a:r>
              <a:rPr lang="it-IT" altLang="it-IT" dirty="0">
                <a:solidFill>
                  <a:srgbClr val="2E3D92"/>
                </a:solidFill>
                <a:latin typeface="-webkit-standard"/>
              </a:rPr>
              <a:t>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latin typeface="-webkit-standard"/>
              </a:rPr>
              <a:t> bariatriche più diffuse al mondo. L’avvento della chirurgia robotica ha introdotto nuove possibilità tecniche, ma anche interrogativi sulla reale efficacia e sicurezza durante la fase di apprendimento.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0840AD94-1D71-D64E-A513-7D0EED4E4C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5833" y="816359"/>
            <a:ext cx="3347695" cy="4604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Segnaposto contenuto 6">
            <a:extLst>
              <a:ext uri="{FF2B5EF4-FFF2-40B4-BE49-F238E27FC236}">
                <a16:creationId xmlns:a16="http://schemas.microsoft.com/office/drawing/2014/main" id="{D8DCBAF9-CB06-55F5-BDC6-32A9548D4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6518" y="3077155"/>
            <a:ext cx="2811099" cy="2558100"/>
          </a:xfrm>
          <a:prstGeom prst="rect">
            <a:avLst/>
          </a:prstGeom>
        </p:spPr>
      </p:pic>
      <p:sp>
        <p:nvSpPr>
          <p:cNvPr id="20" name="Rettangolo 15">
            <a:extLst>
              <a:ext uri="{FF2B5EF4-FFF2-40B4-BE49-F238E27FC236}">
                <a16:creationId xmlns:a16="http://schemas.microsoft.com/office/drawing/2014/main" id="{FE743E6C-4CF0-5B35-C594-F86614D2B6A4}"/>
              </a:ext>
            </a:extLst>
          </p:cNvPr>
          <p:cNvSpPr/>
          <p:nvPr/>
        </p:nvSpPr>
        <p:spPr>
          <a:xfrm>
            <a:off x="8475467" y="2835776"/>
            <a:ext cx="3347695" cy="1125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ttangolo 15">
            <a:extLst>
              <a:ext uri="{FF2B5EF4-FFF2-40B4-BE49-F238E27FC236}">
                <a16:creationId xmlns:a16="http://schemas.microsoft.com/office/drawing/2014/main" id="{53CF263E-3082-3199-BD63-9FB57A4C807E}"/>
              </a:ext>
            </a:extLst>
          </p:cNvPr>
          <p:cNvSpPr/>
          <p:nvPr/>
        </p:nvSpPr>
        <p:spPr>
          <a:xfrm>
            <a:off x="8535103" y="2422880"/>
            <a:ext cx="3228425" cy="1125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38402ADD-1B4E-D257-149F-9EB67E9F01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1" t="36990" r="31462" b="32944"/>
          <a:stretch>
            <a:fillRect/>
          </a:stretch>
        </p:blipFill>
        <p:spPr>
          <a:xfrm>
            <a:off x="0" y="3077155"/>
            <a:ext cx="4164037" cy="1450757"/>
          </a:xfrm>
          <a:prstGeom prst="rect">
            <a:avLst/>
          </a:prstGeom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28EAA5ED-5CA7-34C8-2568-8F17FEEEF7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2" t="52193" r="36325" b="23097"/>
          <a:stretch>
            <a:fillRect/>
          </a:stretch>
        </p:blipFill>
        <p:spPr>
          <a:xfrm>
            <a:off x="1097280" y="3892329"/>
            <a:ext cx="4025259" cy="152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8431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6">
            <a:extLst>
              <a:ext uri="{FF2B5EF4-FFF2-40B4-BE49-F238E27FC236}">
                <a16:creationId xmlns:a16="http://schemas.microsoft.com/office/drawing/2014/main" id="{34B0BC53-7BC2-75B5-CCF3-6B8711993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373" y="506307"/>
            <a:ext cx="4372874" cy="20253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6285739-6FB0-226B-6E4F-873129AC545A}"/>
              </a:ext>
            </a:extLst>
          </p:cNvPr>
          <p:cNvSpPr txBox="1"/>
          <p:nvPr/>
        </p:nvSpPr>
        <p:spPr>
          <a:xfrm>
            <a:off x="616373" y="3186505"/>
            <a:ext cx="50627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it-IT" dirty="0">
                <a:solidFill>
                  <a:srgbClr val="2E3D92"/>
                </a:solidFill>
              </a:rPr>
              <a:t>La RSG ha un tempo operatorio più lungo</a:t>
            </a:r>
          </a:p>
          <a:p>
            <a:pPr marL="285750" indent="-285750">
              <a:buFont typeface="Wingdings" pitchFamily="2" charset="2"/>
              <a:buChar char="Ø"/>
            </a:pPr>
            <a:endParaRPr lang="it-IT" dirty="0">
              <a:solidFill>
                <a:srgbClr val="2E3D92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it-IT" dirty="0">
                <a:solidFill>
                  <a:srgbClr val="2E3D92"/>
                </a:solidFill>
              </a:rPr>
              <a:t>La RSG è associata ad una maggiore morbilità post-operatoria, compresi leak e infezioni del sito chirurgico</a:t>
            </a:r>
          </a:p>
          <a:p>
            <a:pPr marL="285750" indent="-285750">
              <a:buFont typeface="Wingdings" pitchFamily="2" charset="2"/>
              <a:buChar char="Ø"/>
            </a:pPr>
            <a:endParaRPr lang="it-IT" dirty="0">
              <a:solidFill>
                <a:srgbClr val="2E3D92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it-IT" dirty="0">
                <a:solidFill>
                  <a:srgbClr val="2E3D92"/>
                </a:solidFill>
              </a:rPr>
              <a:t>La laparoscopia dovrebbe continuare ad essere l’approccio chirurgico di scelta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93E6BC93-1023-D4FA-7A94-DE3347083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6684" y="491994"/>
            <a:ext cx="6213226" cy="5389022"/>
          </a:xfrm>
          <a:prstGeom prst="rect">
            <a:avLst/>
          </a:prstGeom>
        </p:spPr>
      </p:pic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85327802-766D-30AC-92CA-E8A4750C9C00}"/>
              </a:ext>
            </a:extLst>
          </p:cNvPr>
          <p:cNvCxnSpPr>
            <a:cxnSpLocks/>
          </p:cNvCxnSpPr>
          <p:nvPr/>
        </p:nvCxnSpPr>
        <p:spPr>
          <a:xfrm>
            <a:off x="5679096" y="1497513"/>
            <a:ext cx="59486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AA905FA-0FE1-2FE5-50FD-C5D962A4AE92}"/>
              </a:ext>
            </a:extLst>
          </p:cNvPr>
          <p:cNvCxnSpPr>
            <a:cxnSpLocks/>
          </p:cNvCxnSpPr>
          <p:nvPr/>
        </p:nvCxnSpPr>
        <p:spPr>
          <a:xfrm>
            <a:off x="5666684" y="1299806"/>
            <a:ext cx="59610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9">
            <a:extLst>
              <a:ext uri="{FF2B5EF4-FFF2-40B4-BE49-F238E27FC236}">
                <a16:creationId xmlns:a16="http://schemas.microsoft.com/office/drawing/2014/main" id="{B57C80B5-692B-BC61-62EB-827BFD1D02DF}"/>
              </a:ext>
            </a:extLst>
          </p:cNvPr>
          <p:cNvCxnSpPr>
            <a:cxnSpLocks/>
          </p:cNvCxnSpPr>
          <p:nvPr/>
        </p:nvCxnSpPr>
        <p:spPr>
          <a:xfrm>
            <a:off x="5679096" y="2509280"/>
            <a:ext cx="58076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9">
            <a:extLst>
              <a:ext uri="{FF2B5EF4-FFF2-40B4-BE49-F238E27FC236}">
                <a16:creationId xmlns:a16="http://schemas.microsoft.com/office/drawing/2014/main" id="{B9CE11A0-F00D-D173-D1DF-24053C5541DA}"/>
              </a:ext>
            </a:extLst>
          </p:cNvPr>
          <p:cNvCxnSpPr>
            <a:cxnSpLocks/>
          </p:cNvCxnSpPr>
          <p:nvPr/>
        </p:nvCxnSpPr>
        <p:spPr>
          <a:xfrm>
            <a:off x="5839734" y="3480773"/>
            <a:ext cx="56470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9">
            <a:extLst>
              <a:ext uri="{FF2B5EF4-FFF2-40B4-BE49-F238E27FC236}">
                <a16:creationId xmlns:a16="http://schemas.microsoft.com/office/drawing/2014/main" id="{12DEEC27-85F1-6D8F-AB7B-721BA2F68744}"/>
              </a:ext>
            </a:extLst>
          </p:cNvPr>
          <p:cNvCxnSpPr>
            <a:cxnSpLocks/>
          </p:cNvCxnSpPr>
          <p:nvPr/>
        </p:nvCxnSpPr>
        <p:spPr>
          <a:xfrm>
            <a:off x="5679096" y="4141860"/>
            <a:ext cx="62008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9">
            <a:extLst>
              <a:ext uri="{FF2B5EF4-FFF2-40B4-BE49-F238E27FC236}">
                <a16:creationId xmlns:a16="http://schemas.microsoft.com/office/drawing/2014/main" id="{AB043ABE-B9F7-92D7-F212-64A1E3F74078}"/>
              </a:ext>
            </a:extLst>
          </p:cNvPr>
          <p:cNvCxnSpPr>
            <a:cxnSpLocks/>
          </p:cNvCxnSpPr>
          <p:nvPr/>
        </p:nvCxnSpPr>
        <p:spPr>
          <a:xfrm>
            <a:off x="5666684" y="5328108"/>
            <a:ext cx="61216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9">
            <a:extLst>
              <a:ext uri="{FF2B5EF4-FFF2-40B4-BE49-F238E27FC236}">
                <a16:creationId xmlns:a16="http://schemas.microsoft.com/office/drawing/2014/main" id="{4EC16ACE-996D-93E2-50C0-7671255CF9B2}"/>
              </a:ext>
            </a:extLst>
          </p:cNvPr>
          <p:cNvCxnSpPr>
            <a:cxnSpLocks/>
          </p:cNvCxnSpPr>
          <p:nvPr/>
        </p:nvCxnSpPr>
        <p:spPr>
          <a:xfrm>
            <a:off x="5764563" y="4561990"/>
            <a:ext cx="60237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37982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D18718-A489-AF06-A207-6C2C88C27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2E3D92"/>
                </a:solidFill>
              </a:rPr>
              <a:t>OBIETTIVI</a:t>
            </a:r>
            <a:r>
              <a:rPr lang="it-IT" dirty="0"/>
              <a:t> 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25D9F67-CAD0-3F6A-4810-A3BA2959FE5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135987" y="2305615"/>
            <a:ext cx="7202658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</a:pPr>
            <a:r>
              <a:rPr lang="it-IT" i="1" dirty="0">
                <a:solidFill>
                  <a:srgbClr val="2E3D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Analizzare la curva di apprendimento della sleeve </a:t>
            </a:r>
            <a:r>
              <a:rPr lang="it-IT" i="1" dirty="0" err="1">
                <a:solidFill>
                  <a:srgbClr val="2E3D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gastrectomy</a:t>
            </a:r>
            <a:r>
              <a:rPr lang="it-IT" i="1" dirty="0">
                <a:solidFill>
                  <a:srgbClr val="2E3D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robotica (RSG) durante la fase iniziale di implementazione, confrontandola con la sleeve laparoscopica (LSG) in termini di tempo operatorio, complicanze e </a:t>
            </a:r>
            <a:r>
              <a:rPr lang="it-IT" i="1" dirty="0" err="1">
                <a:solidFill>
                  <a:srgbClr val="2E3D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outcome</a:t>
            </a:r>
            <a:r>
              <a:rPr lang="it-IT" i="1" dirty="0">
                <a:solidFill>
                  <a:srgbClr val="2E3D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i="1" dirty="0" err="1">
                <a:solidFill>
                  <a:srgbClr val="2E3D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perioperatori</a:t>
            </a:r>
            <a:r>
              <a:rPr lang="it-IT" i="1" dirty="0">
                <a:solidFill>
                  <a:srgbClr val="2E3D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it-IT" altLang="it-IT" b="0" i="1" u="none" strike="noStrike" cap="none" normalizeH="0" baseline="0" dirty="0">
              <a:ln>
                <a:noFill/>
              </a:ln>
              <a:solidFill>
                <a:srgbClr val="2E3D9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lang="it-IT" altLang="it-IT" i="1" dirty="0">
              <a:solidFill>
                <a:srgbClr val="2E3D9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it-IT" altLang="it-IT" b="0" i="1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Identificare fattori predittivi del tempo operatorio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ED47D99-269C-988D-7973-F34F34ABF8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554" y="1488004"/>
            <a:ext cx="4278091" cy="3372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8238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0B9B6A-B8FB-1D35-2553-ABC1F15FF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374027"/>
            <a:ext cx="10058400" cy="1450757"/>
          </a:xfrm>
        </p:spPr>
        <p:txBody>
          <a:bodyPr>
            <a:normAutofit/>
          </a:bodyPr>
          <a:lstStyle/>
          <a:p>
            <a:r>
              <a:rPr lang="it-IT" sz="6000" dirty="0">
                <a:solidFill>
                  <a:srgbClr val="2E3D92"/>
                </a:solidFill>
              </a:rPr>
              <a:t>Disegno</a:t>
            </a:r>
            <a:r>
              <a:rPr lang="it-IT" sz="6000" dirty="0"/>
              <a:t> </a:t>
            </a:r>
            <a:r>
              <a:rPr lang="it-IT" sz="6000" dirty="0">
                <a:solidFill>
                  <a:srgbClr val="2E3D92"/>
                </a:solidFill>
              </a:rPr>
              <a:t>Dello</a:t>
            </a:r>
            <a:r>
              <a:rPr lang="it-IT" sz="6000" dirty="0"/>
              <a:t> </a:t>
            </a:r>
            <a:r>
              <a:rPr lang="it-IT" sz="6000" dirty="0">
                <a:solidFill>
                  <a:srgbClr val="2E3D92"/>
                </a:solidFill>
              </a:rPr>
              <a:t>studio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52151D02-31DB-056C-0C81-17F87F0A247F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0" y="1933326"/>
            <a:ext cx="7078717" cy="4031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sz="1600" b="1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Tipo</a:t>
            </a:r>
            <a:r>
              <a:rPr kumimoji="0" lang="it-IT" altLang="it-IT" sz="1600" b="0" i="1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studio retrospettivo caso-controllo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it-IT" altLang="it-IT" sz="1600" b="0" i="1" u="none" strike="noStrike" cap="none" normalizeH="0" baseline="0" dirty="0">
              <a:ln>
                <a:noFill/>
              </a:ln>
              <a:solidFill>
                <a:srgbClr val="2E3D9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Periodo: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Aprile 2023 – </a:t>
            </a:r>
            <a:r>
              <a:rPr lang="it-IT" altLang="it-IT" sz="1600" dirty="0">
                <a:solidFill>
                  <a:srgbClr val="2E3D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Agosto 2024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rgbClr val="2E3D9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Sede: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Università </a:t>
            </a:r>
            <a:r>
              <a:rPr lang="it-IT" altLang="it-IT" sz="1600" dirty="0">
                <a:solidFill>
                  <a:srgbClr val="2E3D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ederico II di </a:t>
            </a:r>
            <a:r>
              <a:rPr lang="it-IT" altLang="it-IT" sz="1600" dirty="0">
                <a:solidFill>
                  <a:srgbClr val="2E3D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apoli</a:t>
            </a:r>
            <a:r>
              <a:rPr lang="it-IT" altLang="it-IT" sz="1600" dirty="0">
                <a:solidFill>
                  <a:srgbClr val="2E3D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primo approccio con piattaforma robotica.)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rgbClr val="2E3D9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Campione:</a:t>
            </a: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rgbClr val="2E3D9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it-IT" altLang="it-IT" sz="1600" i="1" dirty="0">
                <a:solidFill>
                  <a:srgbClr val="2E3D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i pazienti sottoposti a </a:t>
            </a:r>
            <a:r>
              <a:rPr lang="it-IT" altLang="it-IT" sz="1600" b="1" i="1" dirty="0">
                <a:solidFill>
                  <a:srgbClr val="2E3D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RSG</a:t>
            </a:r>
            <a:r>
              <a:rPr lang="it-IT" altLang="it-IT" sz="1600" i="1" dirty="0">
                <a:solidFill>
                  <a:srgbClr val="2E3D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selezionati durante la fase di avvicinamento alla robotica </a:t>
            </a:r>
            <a:endParaRPr kumimoji="0" lang="it-IT" altLang="it-IT" sz="1600" b="0" i="1" u="none" strike="noStrike" cap="none" normalizeH="0" baseline="0" dirty="0">
              <a:ln>
                <a:noFill/>
              </a:ln>
              <a:solidFill>
                <a:srgbClr val="2E3D9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t-IT" altLang="it-IT" sz="1600" b="0" i="1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25 pazienti sottoposti a </a:t>
            </a:r>
            <a:r>
              <a:rPr kumimoji="0" lang="it-IT" altLang="it-IT" sz="1600" b="1" i="1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LSG</a:t>
            </a:r>
            <a:r>
              <a:rPr kumimoji="0" lang="it-IT" altLang="it-IT" sz="1600" b="0" i="1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appaiati per età, sesso e BMI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rgbClr val="2E3D9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Variabili analizzate</a:t>
            </a:r>
            <a:r>
              <a:rPr lang="it-IT" altLang="it-IT" sz="1600" dirty="0">
                <a:solidFill>
                  <a:srgbClr val="2E3D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Tempo operatorio (docking + tempo di console per le procedure robotiche), durata del ricovero, reinterventi, ricoveri ripetuti e complicazioni intraoperatorie e postoperatorie precoci (&lt; 30 giorni)</a:t>
            </a: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rgbClr val="2E3D9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rgbClr val="2E3D92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270CB976-97F4-E752-06C6-2E52B87A59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8717" y="1708069"/>
            <a:ext cx="4820840" cy="3518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1189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357E73-BA16-D346-9C42-2860AC452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dirty="0">
                <a:solidFill>
                  <a:srgbClr val="2E3D92"/>
                </a:solidFill>
              </a:rPr>
              <a:t>Tecnica robotica </a:t>
            </a: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ABA886EF-5554-5319-A14C-C1BFB290E9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468751" y="806496"/>
            <a:ext cx="3483560" cy="4919335"/>
          </a:xfrm>
          <a:prstGeom prst="rect">
            <a:avLst/>
          </a:prstGeom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id="{CF9BC848-2457-B6DA-9DF9-D03FFEEC12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758" y="1887196"/>
            <a:ext cx="3483561" cy="3838635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DE25F4DD-A9C2-FFAD-B9AD-78ADEAE3C6B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12542" y="2069602"/>
            <a:ext cx="4357784" cy="3323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1" i="1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Il robot Da Vinci XI è stato posizionato al lato sinistro del paziente. I bracci robotici erano dotati dei seguenti dispositivi: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1" i="1" u="none" strike="noStrike" cap="none" normalizeH="0" baseline="0" dirty="0">
              <a:ln>
                <a:noFill/>
              </a:ln>
              <a:solidFill>
                <a:srgbClr val="2E3D92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1" i="1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• braccio 1 – </a:t>
            </a:r>
            <a:r>
              <a:rPr kumimoji="0" lang="it-IT" altLang="it-IT" sz="1400" b="1" i="1" u="none" strike="noStrike" cap="none" normalizeH="0" baseline="0" dirty="0" err="1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Grasper</a:t>
            </a:r>
            <a:r>
              <a:rPr kumimoji="0" lang="it-IT" altLang="it-IT" sz="1400" b="1" i="1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 (</a:t>
            </a:r>
            <a:r>
              <a:rPr kumimoji="0" lang="it-IT" altLang="it-IT" sz="1400" b="1" i="1" u="none" strike="noStrike" cap="none" normalizeH="0" baseline="0" dirty="0" err="1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Cadiere</a:t>
            </a:r>
            <a:r>
              <a:rPr kumimoji="0" lang="it-IT" altLang="it-IT" sz="1400" b="1" i="1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it-IT" altLang="it-IT" sz="1400" b="1" i="1" u="none" strike="noStrike" cap="none" normalizeH="0" baseline="0" dirty="0" err="1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Forceps</a:t>
            </a:r>
            <a:r>
              <a:rPr kumimoji="0" lang="it-IT" altLang="it-IT" sz="1400" b="1" i="1" u="none" strike="noStrike" cap="none" normalizeH="0" baseline="30000" dirty="0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® </a:t>
            </a:r>
            <a:r>
              <a:rPr kumimoji="0" lang="it-IT" altLang="it-IT" sz="1400" b="1" i="1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o </a:t>
            </a:r>
            <a:r>
              <a:rPr kumimoji="0" lang="it-IT" altLang="it-IT" sz="1400" b="1" i="1" u="none" strike="noStrike" cap="none" normalizeH="0" baseline="0" dirty="0" err="1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Prograsp</a:t>
            </a:r>
            <a:r>
              <a:rPr kumimoji="0" lang="it-IT" altLang="it-IT" sz="1400" b="1" i="1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it-IT" altLang="it-IT" sz="1400" b="1" i="1" u="none" strike="noStrike" cap="none" normalizeH="0" baseline="0" dirty="0" err="1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Forceps</a:t>
            </a:r>
            <a:r>
              <a:rPr kumimoji="0" lang="it-IT" altLang="it-IT" sz="1400" b="1" i="1" u="none" strike="noStrike" cap="none" normalizeH="0" baseline="30000" dirty="0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®</a:t>
            </a:r>
            <a:r>
              <a:rPr kumimoji="0" lang="it-IT" altLang="it-IT" sz="1400" b="1" i="1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1" i="1" u="none" strike="noStrike" cap="none" normalizeH="0" baseline="0" dirty="0">
              <a:ln>
                <a:noFill/>
              </a:ln>
              <a:solidFill>
                <a:srgbClr val="2E3D92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1" i="1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• braccio 2 – </a:t>
            </a:r>
            <a:r>
              <a:rPr kumimoji="0" lang="it-IT" altLang="it-IT" sz="1400" b="1" i="1" u="none" strike="noStrike" cap="none" normalizeH="0" baseline="0" dirty="0" err="1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Grasper</a:t>
            </a:r>
            <a:r>
              <a:rPr kumimoji="0" lang="it-IT" altLang="it-IT" sz="1400" b="1" i="1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 (</a:t>
            </a:r>
            <a:r>
              <a:rPr kumimoji="0" lang="it-IT" altLang="it-IT" sz="1400" b="1" i="1" u="none" strike="noStrike" cap="none" normalizeH="0" baseline="0" dirty="0" err="1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Bipolar</a:t>
            </a:r>
            <a:r>
              <a:rPr kumimoji="0" lang="it-IT" altLang="it-IT" sz="1400" b="1" i="1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it-IT" altLang="it-IT" sz="1400" b="1" i="1" u="none" strike="noStrike" cap="none" normalizeH="0" baseline="0" dirty="0" err="1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Fenestrated</a:t>
            </a:r>
            <a:r>
              <a:rPr kumimoji="0" lang="it-IT" altLang="it-IT" sz="1400" b="1" i="1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it-IT" altLang="it-IT" sz="1400" b="1" i="1" u="none" strike="noStrike" cap="none" normalizeH="0" baseline="0" dirty="0" err="1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Forceps</a:t>
            </a:r>
            <a:r>
              <a:rPr kumimoji="0" lang="it-IT" altLang="it-IT" sz="1400" b="1" i="1" u="none" strike="noStrike" cap="none" normalizeH="0" baseline="30000" dirty="0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® </a:t>
            </a:r>
            <a:r>
              <a:rPr kumimoji="0" lang="it-IT" altLang="it-IT" sz="1400" b="1" i="1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o </a:t>
            </a:r>
            <a:r>
              <a:rPr kumimoji="0" lang="it-IT" altLang="it-IT" sz="1400" b="1" i="1" u="none" strike="noStrike" cap="none" normalizeH="0" baseline="0" dirty="0" err="1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Bipolar</a:t>
            </a:r>
            <a:r>
              <a:rPr kumimoji="0" lang="it-IT" altLang="it-IT" sz="1400" b="1" i="1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it-IT" altLang="it-IT" sz="1400" b="1" i="1" u="none" strike="noStrike" cap="none" normalizeH="0" baseline="0" dirty="0" err="1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Fenestrated</a:t>
            </a:r>
            <a:r>
              <a:rPr kumimoji="0" lang="it-IT" altLang="it-IT" sz="1400" b="1" i="1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 Maryland®), che sarà sostituito in alcune fasi dell’operazione dalla </a:t>
            </a:r>
            <a:r>
              <a:rPr lang="it-IT" altLang="it-IT" sz="1400" b="1" i="1" dirty="0">
                <a:solidFill>
                  <a:srgbClr val="2E3D92"/>
                </a:solidFill>
                <a:cs typeface="Arial" panose="020B0604020202020204" pitchFamily="34" charset="0"/>
              </a:rPr>
              <a:t>suturatrice </a:t>
            </a:r>
            <a:r>
              <a:rPr kumimoji="0" lang="it-IT" altLang="it-IT" sz="1400" b="1" i="1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robotica (</a:t>
            </a:r>
            <a:r>
              <a:rPr kumimoji="0" lang="it-IT" altLang="it-IT" sz="1400" b="1" i="1" u="none" strike="noStrike" cap="none" normalizeH="0" baseline="0" dirty="0" err="1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Sureform</a:t>
            </a:r>
            <a:r>
              <a:rPr kumimoji="0" lang="it-IT" altLang="it-IT" sz="1400" b="1" i="1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it-IT" altLang="it-IT" sz="1400" b="1" i="1" u="none" strike="noStrike" cap="none" normalizeH="0" baseline="0" dirty="0" err="1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Stapler</a:t>
            </a:r>
            <a:r>
              <a:rPr kumimoji="0" lang="it-IT" altLang="it-IT" sz="1400" b="1" i="1" u="none" strike="noStrike" cap="none" normalizeH="0" baseline="30000" dirty="0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®</a:t>
            </a:r>
            <a:r>
              <a:rPr kumimoji="0" lang="it-IT" altLang="it-IT" sz="1400" b="1" i="1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1" i="1" u="none" strike="noStrike" cap="none" normalizeH="0" baseline="0" dirty="0">
              <a:ln>
                <a:noFill/>
              </a:ln>
              <a:solidFill>
                <a:srgbClr val="2E3D92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1" i="1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• braccio 3 –ottica 30°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400" b="1" i="1" u="none" strike="noStrike" cap="none" normalizeH="0" baseline="0" dirty="0">
              <a:ln>
                <a:noFill/>
              </a:ln>
              <a:solidFill>
                <a:srgbClr val="2E3D92"/>
              </a:solidFill>
              <a:effectLst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1" i="1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• braccio 4 –  ( Vessel </a:t>
            </a:r>
            <a:r>
              <a:rPr kumimoji="0" lang="it-IT" altLang="it-IT" sz="1400" b="1" i="1" u="none" strike="noStrike" cap="none" normalizeH="0" baseline="0" dirty="0" err="1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Sealer</a:t>
            </a:r>
            <a:r>
              <a:rPr kumimoji="0" lang="it-IT" altLang="it-IT" sz="1400" b="1" i="1" u="none" strike="noStrike" cap="none" normalizeH="0" baseline="30000" dirty="0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®</a:t>
            </a:r>
            <a:r>
              <a:rPr kumimoji="0" lang="it-IT" altLang="it-IT" sz="1400" b="1" i="1" u="none" strike="noStrike" cap="none" normalizeH="0" baseline="0" dirty="0">
                <a:ln>
                  <a:noFill/>
                </a:ln>
                <a:solidFill>
                  <a:srgbClr val="2E3D92"/>
                </a:solidFill>
                <a:effectLst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0422681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79A412D-96BE-F31C-B25E-392BD4DA5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2E3D92"/>
                </a:solidFill>
              </a:rPr>
              <a:t>Tecnica robotica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1B93A1E8-E6BA-07F4-DB3F-832FC65EC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6772" y="1737360"/>
            <a:ext cx="5364480" cy="4178916"/>
          </a:xfrm>
          <a:prstGeom prst="rect">
            <a:avLst/>
          </a:prstGeom>
        </p:spPr>
      </p:pic>
      <p:pic>
        <p:nvPicPr>
          <p:cNvPr id="6" name="Picture 14">
            <a:extLst>
              <a:ext uri="{FF2B5EF4-FFF2-40B4-BE49-F238E27FC236}">
                <a16:creationId xmlns:a16="http://schemas.microsoft.com/office/drawing/2014/main" id="{6560EA00-7339-4C25-D255-8308BD5E6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5212" y="1709249"/>
            <a:ext cx="3310468" cy="408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467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>
            <a:extLst>
              <a:ext uri="{FF2B5EF4-FFF2-40B4-BE49-F238E27FC236}">
                <a16:creationId xmlns:a16="http://schemas.microsoft.com/office/drawing/2014/main" id="{81C5D474-C517-BA0B-DF2B-56ACDE39F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714" y="418511"/>
            <a:ext cx="5413642" cy="50925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9">
            <a:extLst>
              <a:ext uri="{FF2B5EF4-FFF2-40B4-BE49-F238E27FC236}">
                <a16:creationId xmlns:a16="http://schemas.microsoft.com/office/drawing/2014/main" id="{32678ADB-69E9-D029-A090-3BB80FCC42BA}"/>
              </a:ext>
            </a:extLst>
          </p:cNvPr>
          <p:cNvSpPr/>
          <p:nvPr/>
        </p:nvSpPr>
        <p:spPr>
          <a:xfrm>
            <a:off x="375716" y="1329398"/>
            <a:ext cx="5413642" cy="274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F337372B-370D-4014-1312-3A5B244C4C34}"/>
              </a:ext>
            </a:extLst>
          </p:cNvPr>
          <p:cNvSpPr/>
          <p:nvPr/>
        </p:nvSpPr>
        <p:spPr>
          <a:xfrm>
            <a:off x="375714" y="4596617"/>
            <a:ext cx="5413642" cy="2743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E1E856CF-8A1B-3059-D606-CBF531752C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502" y="541605"/>
            <a:ext cx="4691126" cy="509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2593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id="{DFC5C333-D9F2-4183-442A-8C5374471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091" y="562708"/>
            <a:ext cx="8124877" cy="454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310833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Blu caldo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167526_TF33476885.potx" id="{67A3B757-088A-4997-AD47-EBBB609AAF73}" vid="{61F4B085-7BC3-43AB-AFF0-C8B68BB76BF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fa6e671f1cd7e4d96ff9652be322dd5e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4e2496f70b101db0b8013f30a071bbf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941CA7C-A0BF-44EF-B2E5-7539C3B9B0B6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71af3243-3dd4-4a8d-8c0d-dd76da1f02a5"/>
    <ds:schemaRef ds:uri="16c05727-aa75-4e4a-9b5f-8a80a1165891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4E879E6-8FFE-4154-8F2A-F7518B89B376}">
  <ds:schemaRefs>
    <ds:schemaRef ds:uri="http://schemas.microsoft.com/office/2006/metadata/properties"/>
    <ds:schemaRef ds:uri="http://www.w3.org/2000/xmlns/"/>
    <ds:schemaRef ds:uri="71af3243-3dd4-4a8d-8c0d-dd76da1f02a5"/>
    <ds:schemaRef ds:uri="http://www.w3.org/2001/XMLSchema-instance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7E0A2CB4-6869-426F-8BC4-A32C90CBE26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Presentazione classica per assemblea generale aziendale</Template>
  <TotalTime>2085</TotalTime>
  <Words>410</Words>
  <Application>Microsoft Macintosh PowerPoint</Application>
  <PresentationFormat>Widescreen</PresentationFormat>
  <Paragraphs>47</Paragraphs>
  <Slides>11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6" baseType="lpstr">
      <vt:lpstr>-webkit-standard</vt:lpstr>
      <vt:lpstr>Arial</vt:lpstr>
      <vt:lpstr>Calibri</vt:lpstr>
      <vt:lpstr>Wingdings</vt:lpstr>
      <vt:lpstr>RetrospectVTI</vt:lpstr>
      <vt:lpstr>CONFRONTO RETROSPETTIVO CASO-CONTROLLO TRA SLEEVE GASTRECTOMY TOTALMENTE ROBOTICA E LAPAROSCOPICA DURANTE LA CURVA DI APPRENDIMENTO</vt:lpstr>
      <vt:lpstr>INTRODUZIONE </vt:lpstr>
      <vt:lpstr>Presentazione standard di PowerPoint</vt:lpstr>
      <vt:lpstr>OBIETTIVI </vt:lpstr>
      <vt:lpstr>Disegno Dello studio</vt:lpstr>
      <vt:lpstr>Tecnica robotica </vt:lpstr>
      <vt:lpstr>Tecnica robotica</vt:lpstr>
      <vt:lpstr>Presentazione standard di PowerPoint</vt:lpstr>
      <vt:lpstr>Presentazione standard di PowerPoint</vt:lpstr>
      <vt:lpstr>Conclusioni </vt:lpstr>
      <vt:lpstr>Grazie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Roma 29-30 aprile Primo Corso ACCADEMIA SICOB Direttori: M. De Luca - M.A. Zappa</dc:title>
  <dc:creator>Eliana Rispoli</dc:creator>
  <cp:lastModifiedBy>TOMMASO D' AMBRUOSIO</cp:lastModifiedBy>
  <cp:revision>27</cp:revision>
  <dcterms:created xsi:type="dcterms:W3CDTF">2022-02-27T17:36:31Z</dcterms:created>
  <dcterms:modified xsi:type="dcterms:W3CDTF">2025-10-28T18:34:36Z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